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51" r:id="rId3"/>
  </p:sldMasterIdLst>
  <p:notesMasterIdLst>
    <p:notesMasterId r:id="rId32"/>
  </p:notesMasterIdLst>
  <p:handoutMasterIdLst>
    <p:handoutMasterId r:id="rId33"/>
  </p:handoutMasterIdLst>
  <p:sldIdLst>
    <p:sldId id="256" r:id="rId4"/>
    <p:sldId id="440" r:id="rId5"/>
    <p:sldId id="460" r:id="rId6"/>
    <p:sldId id="428" r:id="rId7"/>
    <p:sldId id="441" r:id="rId8"/>
    <p:sldId id="439" r:id="rId9"/>
    <p:sldId id="437" r:id="rId10"/>
    <p:sldId id="442" r:id="rId11"/>
    <p:sldId id="445" r:id="rId12"/>
    <p:sldId id="438" r:id="rId13"/>
    <p:sldId id="461" r:id="rId14"/>
    <p:sldId id="444" r:id="rId15"/>
    <p:sldId id="443" r:id="rId16"/>
    <p:sldId id="449" r:id="rId17"/>
    <p:sldId id="452" r:id="rId18"/>
    <p:sldId id="432" r:id="rId19"/>
    <p:sldId id="431" r:id="rId20"/>
    <p:sldId id="433" r:id="rId21"/>
    <p:sldId id="453" r:id="rId22"/>
    <p:sldId id="434" r:id="rId23"/>
    <p:sldId id="454" r:id="rId24"/>
    <p:sldId id="435" r:id="rId25"/>
    <p:sldId id="455" r:id="rId26"/>
    <p:sldId id="446" r:id="rId27"/>
    <p:sldId id="447" r:id="rId28"/>
    <p:sldId id="456" r:id="rId29"/>
    <p:sldId id="457" r:id="rId30"/>
    <p:sldId id="459" r:id="rId31"/>
  </p:sldIdLst>
  <p:sldSz cx="9144000" cy="6858000" type="screen4x3"/>
  <p:notesSz cx="7023100" cy="93091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ussetter, Bob" initials="RAM" lastIdx="2" clrIdx="0"/>
  <p:cmAuthor id="1" name="Lora Wesche" initials="LBW" lastIdx="3" clrIdx="1"/>
  <p:cmAuthor id="2" name="peggy.bailey" initials="p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21"/>
    <a:srgbClr val="465186"/>
    <a:srgbClr val="FFE6B3"/>
    <a:srgbClr val="B2CABB"/>
    <a:srgbClr val="B4C8C2"/>
    <a:srgbClr val="81B182"/>
    <a:srgbClr val="DED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224" autoAdjust="0"/>
  </p:normalViewPr>
  <p:slideViewPr>
    <p:cSldViewPr snapToGrid="0">
      <p:cViewPr>
        <p:scale>
          <a:sx n="90" d="100"/>
          <a:sy n="90" d="100"/>
        </p:scale>
        <p:origin x="-1090" y="-38"/>
      </p:cViewPr>
      <p:guideLst>
        <p:guide orient="horz" pos="739"/>
        <p:guide orient="horz" pos="3756"/>
        <p:guide orient="horz" pos="451"/>
        <p:guide pos="457"/>
        <p:guide pos="5362"/>
        <p:guide pos="337"/>
        <p:guide pos="25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Qp cfs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trendline>
            <c:trendlineType val="power"/>
            <c:dispRSqr val="1"/>
            <c:dispEq val="0"/>
            <c:trendlineLbl>
              <c:layout>
                <c:manualLayout>
                  <c:x val="-0.13353723145717897"/>
                  <c:y val="-8.8548890037324648E-2"/>
                </c:manualLayout>
              </c:layout>
              <c:numFmt formatCode="#,##0.00" sourceLinked="0"/>
            </c:trendlineLbl>
          </c:trendline>
          <c:xVal>
            <c:numRef>
              <c:f>Sheet1!$A$2:$A$100</c:f>
              <c:numCache>
                <c:formatCode>_(* #,##0_);_(* \(#,##0\);_(* "-"??_);_(@_)</c:formatCode>
                <c:ptCount val="99"/>
                <c:pt idx="1">
                  <c:v>1595623.1404958677</c:v>
                </c:pt>
                <c:pt idx="2">
                  <c:v>1289287.9338842975</c:v>
                </c:pt>
                <c:pt idx="3">
                  <c:v>605236.36363636365</c:v>
                </c:pt>
                <c:pt idx="4">
                  <c:v>127418.18181818182</c:v>
                </c:pt>
                <c:pt idx="5">
                  <c:v>508224.79338842974</c:v>
                </c:pt>
                <c:pt idx="6">
                  <c:v>495098.18181818182</c:v>
                </c:pt>
                <c:pt idx="7">
                  <c:v>301170.24793388433</c:v>
                </c:pt>
                <c:pt idx="8">
                  <c:v>136105.78512396695</c:v>
                </c:pt>
                <c:pt idx="9">
                  <c:v>330273.71900826448</c:v>
                </c:pt>
                <c:pt idx="10">
                  <c:v>392303.6033057851</c:v>
                </c:pt>
                <c:pt idx="11">
                  <c:v>212194.7107438017</c:v>
                </c:pt>
                <c:pt idx="12">
                  <c:v>335993.05785123969</c:v>
                </c:pt>
                <c:pt idx="13">
                  <c:v>295161.32231404958</c:v>
                </c:pt>
                <c:pt idx="14">
                  <c:v>173211.7685950413</c:v>
                </c:pt>
                <c:pt idx="15">
                  <c:v>236809.58677685953</c:v>
                </c:pt>
                <c:pt idx="16">
                  <c:v>250492.56198347107</c:v>
                </c:pt>
                <c:pt idx="17">
                  <c:v>333386.77685950411</c:v>
                </c:pt>
                <c:pt idx="18">
                  <c:v>506495.6033057851</c:v>
                </c:pt>
                <c:pt idx="19">
                  <c:v>248972.23140495864</c:v>
                </c:pt>
                <c:pt idx="22">
                  <c:v>218293.28925619836</c:v>
                </c:pt>
                <c:pt idx="23">
                  <c:v>422289.91735537181</c:v>
                </c:pt>
                <c:pt idx="24">
                  <c:v>171145.78512396695</c:v>
                </c:pt>
                <c:pt idx="25">
                  <c:v>148340.82644628099</c:v>
                </c:pt>
                <c:pt idx="26">
                  <c:v>230997.42148760331</c:v>
                </c:pt>
                <c:pt idx="27">
                  <c:v>887583.47107438021</c:v>
                </c:pt>
                <c:pt idx="28">
                  <c:v>340771.23966942151</c:v>
                </c:pt>
                <c:pt idx="29">
                  <c:v>153408.59504132232</c:v>
                </c:pt>
                <c:pt idx="30">
                  <c:v>138366.14876033054</c:v>
                </c:pt>
                <c:pt idx="31">
                  <c:v>226384.46280991734</c:v>
                </c:pt>
                <c:pt idx="32">
                  <c:v>117137.85123966944</c:v>
                </c:pt>
                <c:pt idx="33">
                  <c:v>113662.80991735538</c:v>
                </c:pt>
                <c:pt idx="34">
                  <c:v>127186.51239669422</c:v>
                </c:pt>
                <c:pt idx="35">
                  <c:v>580911.07438016532</c:v>
                </c:pt>
                <c:pt idx="36">
                  <c:v>95708.429752066106</c:v>
                </c:pt>
                <c:pt idx="37">
                  <c:v>73048.264462809922</c:v>
                </c:pt>
                <c:pt idx="38">
                  <c:v>330525.22314049589</c:v>
                </c:pt>
                <c:pt idx="39">
                  <c:v>90423.47107438017</c:v>
                </c:pt>
                <c:pt idx="40">
                  <c:v>177661.48760330578</c:v>
                </c:pt>
                <c:pt idx="41">
                  <c:v>160575.86776859505</c:v>
                </c:pt>
                <c:pt idx="42">
                  <c:v>73683.966942148763</c:v>
                </c:pt>
                <c:pt idx="43">
                  <c:v>212484.29752066114</c:v>
                </c:pt>
                <c:pt idx="44">
                  <c:v>450307.4380165289</c:v>
                </c:pt>
                <c:pt idx="45">
                  <c:v>175996.36363636365</c:v>
                </c:pt>
                <c:pt idx="46">
                  <c:v>319563.3719008264</c:v>
                </c:pt>
                <c:pt idx="47">
                  <c:v>90423.47107438017</c:v>
                </c:pt>
                <c:pt idx="48">
                  <c:v>444660.49586776871</c:v>
                </c:pt>
                <c:pt idx="49">
                  <c:v>286328.92561983468</c:v>
                </c:pt>
                <c:pt idx="50">
                  <c:v>163411.4380165289</c:v>
                </c:pt>
                <c:pt idx="51">
                  <c:v>183815.20661157026</c:v>
                </c:pt>
                <c:pt idx="52">
                  <c:v>643317.02479338844</c:v>
                </c:pt>
                <c:pt idx="53">
                  <c:v>218420.82644628099</c:v>
                </c:pt>
                <c:pt idx="54">
                  <c:v>711794.38016528927</c:v>
                </c:pt>
                <c:pt idx="55">
                  <c:v>121916.03305785124</c:v>
                </c:pt>
                <c:pt idx="56">
                  <c:v>110694.54545454546</c:v>
                </c:pt>
                <c:pt idx="57">
                  <c:v>97373.553719008269</c:v>
                </c:pt>
                <c:pt idx="58">
                  <c:v>251904.79338842974</c:v>
                </c:pt>
                <c:pt idx="59">
                  <c:v>1022965.2892561983</c:v>
                </c:pt>
                <c:pt idx="60">
                  <c:v>92305.78512396694</c:v>
                </c:pt>
                <c:pt idx="61">
                  <c:v>349024.46280991734</c:v>
                </c:pt>
                <c:pt idx="62">
                  <c:v>162467.70247933886</c:v>
                </c:pt>
                <c:pt idx="63">
                  <c:v>128214.54545454546</c:v>
                </c:pt>
                <c:pt idx="64">
                  <c:v>330997.68595041323</c:v>
                </c:pt>
                <c:pt idx="65">
                  <c:v>1218436.3636363635</c:v>
                </c:pt>
                <c:pt idx="66">
                  <c:v>446967.6694214876</c:v>
                </c:pt>
                <c:pt idx="67">
                  <c:v>143055.86776859505</c:v>
                </c:pt>
                <c:pt idx="68">
                  <c:v>218638.01652892563</c:v>
                </c:pt>
                <c:pt idx="69">
                  <c:v>775368.59504132229</c:v>
                </c:pt>
                <c:pt idx="70">
                  <c:v>723409.58677685948</c:v>
                </c:pt>
                <c:pt idx="71">
                  <c:v>916542.14876033063</c:v>
                </c:pt>
                <c:pt idx="72">
                  <c:v>413240.33057851234</c:v>
                </c:pt>
                <c:pt idx="73">
                  <c:v>387901.48760330572</c:v>
                </c:pt>
                <c:pt idx="74">
                  <c:v>428601.12396694213</c:v>
                </c:pt>
                <c:pt idx="75">
                  <c:v>160720.66115702479</c:v>
                </c:pt>
                <c:pt idx="76">
                  <c:v>123943.14049586774</c:v>
                </c:pt>
                <c:pt idx="77">
                  <c:v>630647.6033057851</c:v>
                </c:pt>
                <c:pt idx="78">
                  <c:v>810886.61157024791</c:v>
                </c:pt>
                <c:pt idx="79">
                  <c:v>1613722.3140495869</c:v>
                </c:pt>
                <c:pt idx="80">
                  <c:v>149354.38016528924</c:v>
                </c:pt>
                <c:pt idx="81">
                  <c:v>865864.4628099174</c:v>
                </c:pt>
                <c:pt idx="82">
                  <c:v>164718.1487603306</c:v>
                </c:pt>
                <c:pt idx="83">
                  <c:v>336355.04132231406</c:v>
                </c:pt>
                <c:pt idx="84">
                  <c:v>364662.14876033057</c:v>
                </c:pt>
                <c:pt idx="85">
                  <c:v>210601.98347107435</c:v>
                </c:pt>
                <c:pt idx="86">
                  <c:v>96333.619834710727</c:v>
                </c:pt>
                <c:pt idx="87">
                  <c:v>430760.3305785124</c:v>
                </c:pt>
                <c:pt idx="88">
                  <c:v>101717.35537190082</c:v>
                </c:pt>
                <c:pt idx="89">
                  <c:v>124305.12396694213</c:v>
                </c:pt>
                <c:pt idx="90">
                  <c:v>161669.15702479339</c:v>
                </c:pt>
                <c:pt idx="91">
                  <c:v>642955.04132231406</c:v>
                </c:pt>
                <c:pt idx="92">
                  <c:v>326509.09090909088</c:v>
                </c:pt>
                <c:pt idx="93">
                  <c:v>242528.92561983471</c:v>
                </c:pt>
                <c:pt idx="94">
                  <c:v>387802.71074380167</c:v>
                </c:pt>
                <c:pt idx="95">
                  <c:v>115979.50413223138</c:v>
                </c:pt>
                <c:pt idx="96">
                  <c:v>457040.33057851234</c:v>
                </c:pt>
                <c:pt idx="97">
                  <c:v>89627.107438016523</c:v>
                </c:pt>
                <c:pt idx="98">
                  <c:v>110271.86776859504</c:v>
                </c:pt>
              </c:numCache>
            </c:numRef>
          </c:xVal>
          <c:yVal>
            <c:numRef>
              <c:f>Sheet1!$B$2:$B$100</c:f>
              <c:numCache>
                <c:formatCode>General</c:formatCode>
                <c:ptCount val="99"/>
                <c:pt idx="0">
                  <c:v>9000</c:v>
                </c:pt>
                <c:pt idx="1">
                  <c:v>50000</c:v>
                </c:pt>
                <c:pt idx="2">
                  <c:v>100000</c:v>
                </c:pt>
                <c:pt idx="3">
                  <c:v>67900</c:v>
                </c:pt>
                <c:pt idx="4">
                  <c:v>2700</c:v>
                </c:pt>
                <c:pt idx="5">
                  <c:v>15000</c:v>
                </c:pt>
                <c:pt idx="6">
                  <c:v>7620</c:v>
                </c:pt>
                <c:pt idx="7">
                  <c:v>15700</c:v>
                </c:pt>
                <c:pt idx="8">
                  <c:v>3780</c:v>
                </c:pt>
                <c:pt idx="9">
                  <c:v>12600</c:v>
                </c:pt>
                <c:pt idx="10">
                  <c:v>10600</c:v>
                </c:pt>
                <c:pt idx="11">
                  <c:v>15900</c:v>
                </c:pt>
                <c:pt idx="12">
                  <c:v>5660</c:v>
                </c:pt>
                <c:pt idx="13">
                  <c:v>9320</c:v>
                </c:pt>
                <c:pt idx="14">
                  <c:v>3230</c:v>
                </c:pt>
                <c:pt idx="15">
                  <c:v>12700</c:v>
                </c:pt>
                <c:pt idx="16">
                  <c:v>10100</c:v>
                </c:pt>
                <c:pt idx="17">
                  <c:v>10500</c:v>
                </c:pt>
                <c:pt idx="18">
                  <c:v>24000</c:v>
                </c:pt>
                <c:pt idx="19">
                  <c:v>9600</c:v>
                </c:pt>
                <c:pt idx="20">
                  <c:v>23000</c:v>
                </c:pt>
                <c:pt idx="21">
                  <c:v>5550</c:v>
                </c:pt>
                <c:pt idx="22">
                  <c:v>8000</c:v>
                </c:pt>
                <c:pt idx="23">
                  <c:v>23700</c:v>
                </c:pt>
                <c:pt idx="24">
                  <c:v>4690</c:v>
                </c:pt>
                <c:pt idx="25">
                  <c:v>7370</c:v>
                </c:pt>
                <c:pt idx="26">
                  <c:v>9840</c:v>
                </c:pt>
                <c:pt idx="27">
                  <c:v>31900</c:v>
                </c:pt>
                <c:pt idx="28">
                  <c:v>7730</c:v>
                </c:pt>
                <c:pt idx="29">
                  <c:v>6680</c:v>
                </c:pt>
                <c:pt idx="30">
                  <c:v>15800</c:v>
                </c:pt>
                <c:pt idx="31">
                  <c:v>4820</c:v>
                </c:pt>
                <c:pt idx="32">
                  <c:v>5100</c:v>
                </c:pt>
                <c:pt idx="33">
                  <c:v>9250</c:v>
                </c:pt>
                <c:pt idx="34">
                  <c:v>2540</c:v>
                </c:pt>
                <c:pt idx="35">
                  <c:v>25200</c:v>
                </c:pt>
                <c:pt idx="36">
                  <c:v>1240</c:v>
                </c:pt>
                <c:pt idx="37">
                  <c:v>4240</c:v>
                </c:pt>
                <c:pt idx="38">
                  <c:v>19700</c:v>
                </c:pt>
                <c:pt idx="39">
                  <c:v>3040</c:v>
                </c:pt>
                <c:pt idx="40">
                  <c:v>9850</c:v>
                </c:pt>
                <c:pt idx="41">
                  <c:v>11700</c:v>
                </c:pt>
                <c:pt idx="42">
                  <c:v>13300</c:v>
                </c:pt>
                <c:pt idx="43">
                  <c:v>5980</c:v>
                </c:pt>
                <c:pt idx="44">
                  <c:v>9060</c:v>
                </c:pt>
                <c:pt idx="45">
                  <c:v>7860</c:v>
                </c:pt>
                <c:pt idx="46">
                  <c:v>16700</c:v>
                </c:pt>
                <c:pt idx="47">
                  <c:v>4800</c:v>
                </c:pt>
                <c:pt idx="48">
                  <c:v>16100</c:v>
                </c:pt>
                <c:pt idx="49">
                  <c:v>9350</c:v>
                </c:pt>
                <c:pt idx="50">
                  <c:v>9880</c:v>
                </c:pt>
                <c:pt idx="51">
                  <c:v>4800</c:v>
                </c:pt>
                <c:pt idx="52">
                  <c:v>43000</c:v>
                </c:pt>
                <c:pt idx="53">
                  <c:v>34800</c:v>
                </c:pt>
                <c:pt idx="54">
                  <c:v>9280</c:v>
                </c:pt>
                <c:pt idx="55">
                  <c:v>2460</c:v>
                </c:pt>
                <c:pt idx="56">
                  <c:v>2250</c:v>
                </c:pt>
                <c:pt idx="57">
                  <c:v>4510</c:v>
                </c:pt>
                <c:pt idx="58">
                  <c:v>10200</c:v>
                </c:pt>
                <c:pt idx="59">
                  <c:v>82400</c:v>
                </c:pt>
                <c:pt idx="60">
                  <c:v>3280</c:v>
                </c:pt>
                <c:pt idx="61">
                  <c:v>35000</c:v>
                </c:pt>
                <c:pt idx="62">
                  <c:v>3400</c:v>
                </c:pt>
                <c:pt idx="63">
                  <c:v>2540</c:v>
                </c:pt>
                <c:pt idx="64">
                  <c:v>21600</c:v>
                </c:pt>
                <c:pt idx="65">
                  <c:v>100000</c:v>
                </c:pt>
                <c:pt idx="66">
                  <c:v>25300</c:v>
                </c:pt>
                <c:pt idx="67">
                  <c:v>7000</c:v>
                </c:pt>
                <c:pt idx="68">
                  <c:v>5240</c:v>
                </c:pt>
                <c:pt idx="69">
                  <c:v>11300</c:v>
                </c:pt>
                <c:pt idx="70">
                  <c:v>132000</c:v>
                </c:pt>
                <c:pt idx="71">
                  <c:v>60200</c:v>
                </c:pt>
                <c:pt idx="72">
                  <c:v>7690</c:v>
                </c:pt>
                <c:pt idx="73">
                  <c:v>3020</c:v>
                </c:pt>
                <c:pt idx="74">
                  <c:v>7820</c:v>
                </c:pt>
                <c:pt idx="75">
                  <c:v>891</c:v>
                </c:pt>
                <c:pt idx="76">
                  <c:v>2240</c:v>
                </c:pt>
                <c:pt idx="77">
                  <c:v>26200</c:v>
                </c:pt>
                <c:pt idx="78">
                  <c:v>17900</c:v>
                </c:pt>
                <c:pt idx="79">
                  <c:v>86200</c:v>
                </c:pt>
                <c:pt idx="80">
                  <c:v>1760</c:v>
                </c:pt>
                <c:pt idx="81">
                  <c:v>62400</c:v>
                </c:pt>
                <c:pt idx="82">
                  <c:v>7470</c:v>
                </c:pt>
                <c:pt idx="83">
                  <c:v>16900</c:v>
                </c:pt>
                <c:pt idx="84">
                  <c:v>4950</c:v>
                </c:pt>
                <c:pt idx="85">
                  <c:v>8240</c:v>
                </c:pt>
                <c:pt idx="86">
                  <c:v>506</c:v>
                </c:pt>
                <c:pt idx="87">
                  <c:v>24600</c:v>
                </c:pt>
                <c:pt idx="88">
                  <c:v>4740</c:v>
                </c:pt>
                <c:pt idx="89">
                  <c:v>2780</c:v>
                </c:pt>
                <c:pt idx="90">
                  <c:v>2520</c:v>
                </c:pt>
                <c:pt idx="91">
                  <c:v>39000</c:v>
                </c:pt>
                <c:pt idx="92">
                  <c:v>5870</c:v>
                </c:pt>
                <c:pt idx="93">
                  <c:v>3320</c:v>
                </c:pt>
                <c:pt idx="94">
                  <c:v>16600</c:v>
                </c:pt>
                <c:pt idx="95">
                  <c:v>744</c:v>
                </c:pt>
                <c:pt idx="96">
                  <c:v>10800</c:v>
                </c:pt>
                <c:pt idx="97">
                  <c:v>1130</c:v>
                </c:pt>
                <c:pt idx="98">
                  <c:v>2890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664640"/>
        <c:axId val="57666560"/>
      </c:scatterChart>
      <c:valAx>
        <c:axId val="57664640"/>
        <c:scaling>
          <c:logBase val="10"/>
          <c:orientation val="minMax"/>
          <c:min val="1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Runoff Volume (ac-ft)</a:t>
                </a:r>
                <a:endParaRPr lang="en-US" dirty="0"/>
              </a:p>
            </c:rich>
          </c:tx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57666560"/>
        <c:crosses val="autoZero"/>
        <c:crossBetween val="midCat"/>
      </c:valAx>
      <c:valAx>
        <c:axId val="57666560"/>
        <c:scaling>
          <c:logBase val="10"/>
          <c:orientation val="minMax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Annual</a:t>
                </a:r>
                <a:r>
                  <a:rPr lang="en-US" baseline="0" dirty="0" smtClean="0"/>
                  <a:t> Peak Discharge (cfs)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7664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Dam to railroad</c:v>
          </c:tx>
          <c:marker>
            <c:symbol val="none"/>
          </c:marker>
          <c:xVal>
            <c:numRef>
              <c:f>Sheet1!$A$2:$A$39</c:f>
              <c:numCache>
                <c:formatCode>0</c:formatCode>
                <c:ptCount val="38"/>
                <c:pt idx="0">
                  <c:v>1869.9975999999999</c:v>
                </c:pt>
                <c:pt idx="1">
                  <c:v>1884.9049</c:v>
                </c:pt>
                <c:pt idx="2">
                  <c:v>1888.6316999999999</c:v>
                </c:pt>
                <c:pt idx="3">
                  <c:v>1892.7402999999999</c:v>
                </c:pt>
                <c:pt idx="4">
                  <c:v>1896.4671000000001</c:v>
                </c:pt>
                <c:pt idx="5">
                  <c:v>1901.1756</c:v>
                </c:pt>
                <c:pt idx="6">
                  <c:v>1903.3389999999999</c:v>
                </c:pt>
                <c:pt idx="7">
                  <c:v>1904.7025000000001</c:v>
                </c:pt>
                <c:pt idx="8">
                  <c:v>1906.6659</c:v>
                </c:pt>
                <c:pt idx="9">
                  <c:v>1908.4293</c:v>
                </c:pt>
                <c:pt idx="10">
                  <c:v>1909.9927</c:v>
                </c:pt>
                <c:pt idx="11">
                  <c:v>1910.7745</c:v>
                </c:pt>
                <c:pt idx="12">
                  <c:v>1911.7562</c:v>
                </c:pt>
                <c:pt idx="13">
                  <c:v>1912.7378000000001</c:v>
                </c:pt>
                <c:pt idx="14">
                  <c:v>1913.9195</c:v>
                </c:pt>
                <c:pt idx="15">
                  <c:v>1915.1012000000001</c:v>
                </c:pt>
                <c:pt idx="16">
                  <c:v>1916.2828999999999</c:v>
                </c:pt>
                <c:pt idx="17">
                  <c:v>1918.2281</c:v>
                </c:pt>
                <c:pt idx="18">
                  <c:v>1922.5547999999999</c:v>
                </c:pt>
                <c:pt idx="19">
                  <c:v>1926.8634</c:v>
                </c:pt>
                <c:pt idx="20">
                  <c:v>1927.4452000000001</c:v>
                </c:pt>
                <c:pt idx="21">
                  <c:v>1928.6268</c:v>
                </c:pt>
                <c:pt idx="22">
                  <c:v>1930.0084999999999</c:v>
                </c:pt>
                <c:pt idx="23">
                  <c:v>1931.3720000000001</c:v>
                </c:pt>
                <c:pt idx="24">
                  <c:v>1932.3536999999999</c:v>
                </c:pt>
                <c:pt idx="25">
                  <c:v>1933.7353000000001</c:v>
                </c:pt>
                <c:pt idx="26">
                  <c:v>1934.5170000000001</c:v>
                </c:pt>
                <c:pt idx="27">
                  <c:v>1936.2805000000001</c:v>
                </c:pt>
                <c:pt idx="28">
                  <c:v>1940.3889999999999</c:v>
                </c:pt>
                <c:pt idx="29">
                  <c:v>1949.6061</c:v>
                </c:pt>
                <c:pt idx="30">
                  <c:v>1955.6963000000001</c:v>
                </c:pt>
                <c:pt idx="31">
                  <c:v>1966.0768</c:v>
                </c:pt>
                <c:pt idx="32">
                  <c:v>1970.0036</c:v>
                </c:pt>
                <c:pt idx="33">
                  <c:v>1981.3841</c:v>
                </c:pt>
                <c:pt idx="34">
                  <c:v>1984.9109000000001</c:v>
                </c:pt>
                <c:pt idx="35">
                  <c:v>1987.0743</c:v>
                </c:pt>
                <c:pt idx="36">
                  <c:v>1990.0011999999999</c:v>
                </c:pt>
                <c:pt idx="37">
                  <c:v>1991.7646</c:v>
                </c:pt>
              </c:numCache>
            </c:numRef>
          </c:xVal>
          <c:yVal>
            <c:numRef>
              <c:f>Sheet1!$B$2:$B$39</c:f>
              <c:numCache>
                <c:formatCode>0</c:formatCode>
                <c:ptCount val="38"/>
                <c:pt idx="0">
                  <c:v>62.341650999999999</c:v>
                </c:pt>
                <c:pt idx="1">
                  <c:v>61.602687000000003</c:v>
                </c:pt>
                <c:pt idx="2">
                  <c:v>62.341650999999999</c:v>
                </c:pt>
                <c:pt idx="3">
                  <c:v>71.007677999999999</c:v>
                </c:pt>
                <c:pt idx="4">
                  <c:v>79.001919000000001</c:v>
                </c:pt>
                <c:pt idx="5">
                  <c:v>92.034548999999998</c:v>
                </c:pt>
                <c:pt idx="6">
                  <c:v>101.43953999999999</c:v>
                </c:pt>
                <c:pt idx="7">
                  <c:v>111.58349</c:v>
                </c:pt>
                <c:pt idx="8">
                  <c:v>129.72169</c:v>
                </c:pt>
                <c:pt idx="9">
                  <c:v>152.89827</c:v>
                </c:pt>
                <c:pt idx="10">
                  <c:v>179.03071</c:v>
                </c:pt>
                <c:pt idx="11">
                  <c:v>196.36276000000001</c:v>
                </c:pt>
                <c:pt idx="12">
                  <c:v>215.97889000000001</c:v>
                </c:pt>
                <c:pt idx="13">
                  <c:v>234.04990000000001</c:v>
                </c:pt>
                <c:pt idx="14">
                  <c:v>258.70441</c:v>
                </c:pt>
                <c:pt idx="15">
                  <c:v>265.95969000000002</c:v>
                </c:pt>
                <c:pt idx="16">
                  <c:v>273.21496999999999</c:v>
                </c:pt>
                <c:pt idx="17">
                  <c:v>285.50864000000001</c:v>
                </c:pt>
                <c:pt idx="18">
                  <c:v>298.54127</c:v>
                </c:pt>
                <c:pt idx="19">
                  <c:v>300.75815999999998</c:v>
                </c:pt>
                <c:pt idx="20">
                  <c:v>278.99232000000001</c:v>
                </c:pt>
                <c:pt idx="21">
                  <c:v>241.30518000000001</c:v>
                </c:pt>
                <c:pt idx="22">
                  <c:v>193.47408999999999</c:v>
                </c:pt>
                <c:pt idx="23">
                  <c:v>145.64299</c:v>
                </c:pt>
                <c:pt idx="24">
                  <c:v>125.35509</c:v>
                </c:pt>
                <c:pt idx="25">
                  <c:v>99.289827000000002</c:v>
                </c:pt>
                <c:pt idx="26">
                  <c:v>85.518234000000007</c:v>
                </c:pt>
                <c:pt idx="27">
                  <c:v>63.752398999999997</c:v>
                </c:pt>
                <c:pt idx="28">
                  <c:v>53.608445000000003</c:v>
                </c:pt>
                <c:pt idx="29">
                  <c:v>44.203454999999998</c:v>
                </c:pt>
                <c:pt idx="30">
                  <c:v>41.314779000000001</c:v>
                </c:pt>
                <c:pt idx="31">
                  <c:v>44.203454999999998</c:v>
                </c:pt>
                <c:pt idx="32">
                  <c:v>36.948177000000001</c:v>
                </c:pt>
                <c:pt idx="33">
                  <c:v>33.320537000000002</c:v>
                </c:pt>
                <c:pt idx="34">
                  <c:v>47.092131000000002</c:v>
                </c:pt>
                <c:pt idx="35">
                  <c:v>55.086371999999997</c:v>
                </c:pt>
                <c:pt idx="36">
                  <c:v>64.491363000000007</c:v>
                </c:pt>
                <c:pt idx="37">
                  <c:v>68.119001999999995</c:v>
                </c:pt>
              </c:numCache>
            </c:numRef>
          </c:yVal>
          <c:smooth val="1"/>
        </c:ser>
        <c:ser>
          <c:idx val="1"/>
          <c:order val="1"/>
          <c:tx>
            <c:v>Railroad to Pima Butte</c:v>
          </c:tx>
          <c:spPr>
            <a:ln>
              <a:solidFill>
                <a:schemeClr val="accent5">
                  <a:lumMod val="50000"/>
                </a:schemeClr>
              </a:solidFill>
            </a:ln>
          </c:spPr>
          <c:marker>
            <c:symbol val="diamond"/>
            <c:size val="9"/>
            <c:spPr>
              <a:ln w="19050">
                <a:solidFill>
                  <a:srgbClr val="FFC000"/>
                </a:solidFill>
              </a:ln>
            </c:spPr>
          </c:marker>
          <c:xVal>
            <c:numRef>
              <c:f>Sheet1!$I$2:$I$3</c:f>
              <c:numCache>
                <c:formatCode>0</c:formatCode>
                <c:ptCount val="2"/>
                <c:pt idx="0">
                  <c:v>1936.0805</c:v>
                </c:pt>
                <c:pt idx="1">
                  <c:v>1991.1829</c:v>
                </c:pt>
              </c:numCache>
            </c:numRef>
          </c:xVal>
          <c:yVal>
            <c:numRef>
              <c:f>Sheet1!$J$2:$J$3</c:f>
              <c:numCache>
                <c:formatCode>0</c:formatCode>
                <c:ptCount val="2"/>
                <c:pt idx="0">
                  <c:v>49.980806000000001</c:v>
                </c:pt>
                <c:pt idx="1">
                  <c:v>30.431861999999999</c:v>
                </c:pt>
              </c:numCache>
            </c:numRef>
          </c:yVal>
          <c:smooth val="0"/>
        </c:ser>
        <c:ser>
          <c:idx val="2"/>
          <c:order val="2"/>
          <c:spPr>
            <a:ln>
              <a:noFill/>
            </a:ln>
          </c:spPr>
          <c:marker>
            <c:symbol val="circle"/>
            <c:size val="8"/>
            <c:spPr>
              <a:solidFill>
                <a:srgbClr val="FFC000"/>
              </a:solidFill>
              <a:ln w="19050">
                <a:solidFill>
                  <a:schemeClr val="accent2"/>
                </a:solidFill>
              </a:ln>
            </c:spPr>
          </c:marker>
          <c:xVal>
            <c:numRef>
              <c:f>Sheet1!$E$2:$E$8</c:f>
              <c:numCache>
                <c:formatCode>0</c:formatCode>
                <c:ptCount val="7"/>
                <c:pt idx="0">
                  <c:v>1869.5976000000001</c:v>
                </c:pt>
                <c:pt idx="1">
                  <c:v>1927.2634</c:v>
                </c:pt>
                <c:pt idx="2">
                  <c:v>1935.8805</c:v>
                </c:pt>
                <c:pt idx="3">
                  <c:v>1955.6963000000001</c:v>
                </c:pt>
                <c:pt idx="4">
                  <c:v>1965.895</c:v>
                </c:pt>
                <c:pt idx="5">
                  <c:v>1970.0036</c:v>
                </c:pt>
                <c:pt idx="6">
                  <c:v>1991.9646</c:v>
                </c:pt>
              </c:numCache>
            </c:numRef>
          </c:xVal>
          <c:yVal>
            <c:numRef>
              <c:f>Sheet1!$F$2:$F$8</c:f>
              <c:numCache>
                <c:formatCode>0</c:formatCode>
                <c:ptCount val="7"/>
                <c:pt idx="0">
                  <c:v>62.341650999999999</c:v>
                </c:pt>
                <c:pt idx="1">
                  <c:v>300.01918999999998</c:v>
                </c:pt>
                <c:pt idx="2">
                  <c:v>62.341650999999999</c:v>
                </c:pt>
                <c:pt idx="3">
                  <c:v>41.314779000000001</c:v>
                </c:pt>
                <c:pt idx="4">
                  <c:v>43.464491000000002</c:v>
                </c:pt>
                <c:pt idx="5">
                  <c:v>34.798464000000003</c:v>
                </c:pt>
                <c:pt idx="6">
                  <c:v>68.119001999999995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160832"/>
        <c:axId val="61167104"/>
      </c:scatterChart>
      <c:valAx>
        <c:axId val="61160832"/>
        <c:scaling>
          <c:orientation val="minMax"/>
          <c:min val="1850"/>
        </c:scaling>
        <c:delete val="0"/>
        <c:axPos val="b"/>
        <c:numFmt formatCode="0" sourceLinked="1"/>
        <c:majorTickMark val="out"/>
        <c:minorTickMark val="in"/>
        <c:tickLblPos val="nextTo"/>
        <c:crossAx val="61167104"/>
        <c:crosses val="autoZero"/>
        <c:crossBetween val="midCat"/>
      </c:valAx>
      <c:valAx>
        <c:axId val="61167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Channel Width (m)</a:t>
                </a:r>
                <a:endParaRPr lang="en-US" dirty="0"/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61160832"/>
        <c:crosses val="autoZero"/>
        <c:crossBetween val="midCat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8072155719113916"/>
          <c:y val="3.3794224725946634E-2"/>
          <c:w val="0.40296046315974943"/>
          <c:h val="0.21951578530226723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0.16091</cdr:x>
      <cdr:y>0.80754</cdr:y>
    </cdr:from>
    <cdr:to>
      <cdr:x>0.48868</cdr:x>
      <cdr:y>0.8718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1252935" y="3867705"/>
          <a:ext cx="255230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r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r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r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r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r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Source:  Huckleberry (1993)</a:t>
          </a:r>
          <a:endParaRPr lang="en-US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43876" cy="46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75" tIns="45887" rIns="91775" bIns="45887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629" y="0"/>
            <a:ext cx="3043876" cy="46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75" tIns="45887" rIns="91775" bIns="4588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44283"/>
            <a:ext cx="3043876" cy="46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75" tIns="45887" rIns="91775" bIns="45887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9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629" y="8844283"/>
            <a:ext cx="3043876" cy="46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75" tIns="45887" rIns="91775" bIns="4588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A89C0A1A-78FC-4D2C-8839-85260D0B5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24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43876" cy="46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00" tIns="46650" rIns="93300" bIns="46650" numCol="1" anchor="t" anchorCtr="0" compatLnSpc="1">
            <a:prstTxWarp prst="textNoShape">
              <a:avLst/>
            </a:prstTxWarp>
          </a:bodyPr>
          <a:lstStyle>
            <a:lvl1pPr algn="l" defTabSz="933687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629" y="0"/>
            <a:ext cx="3043876" cy="46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00" tIns="46650" rIns="93300" bIns="46650" numCol="1" anchor="t" anchorCtr="0" compatLnSpc="1">
            <a:prstTxWarp prst="textNoShape">
              <a:avLst/>
            </a:prstTxWarp>
          </a:bodyPr>
          <a:lstStyle>
            <a:lvl1pPr defTabSz="933687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0" y="4422141"/>
            <a:ext cx="5618480" cy="418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00" tIns="46650" rIns="93300" bIns="466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4283"/>
            <a:ext cx="3043876" cy="46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00" tIns="46650" rIns="93300" bIns="46650" numCol="1" anchor="b" anchorCtr="0" compatLnSpc="1">
            <a:prstTxWarp prst="textNoShape">
              <a:avLst/>
            </a:prstTxWarp>
          </a:bodyPr>
          <a:lstStyle>
            <a:lvl1pPr algn="l" defTabSz="933687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629" y="8844283"/>
            <a:ext cx="3043876" cy="46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00" tIns="46650" rIns="93300" bIns="46650" numCol="1" anchor="b" anchorCtr="0" compatLnSpc="1">
            <a:prstTxWarp prst="textNoShape">
              <a:avLst/>
            </a:prstTxWarp>
          </a:bodyPr>
          <a:lstStyle>
            <a:lvl1pPr defTabSz="933687">
              <a:defRPr sz="1400"/>
            </a:lvl1pPr>
          </a:lstStyle>
          <a:p>
            <a:pPr>
              <a:defRPr/>
            </a:pPr>
            <a:fld id="{02B8C4F9-59D9-4272-9B69-061B93514C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299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tit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6438" y="1149350"/>
            <a:ext cx="7823200" cy="8985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6438" y="2706688"/>
            <a:ext cx="4999037" cy="1042987"/>
          </a:xfrm>
        </p:spPr>
        <p:txBody>
          <a:bodyPr/>
          <a:lstStyle>
            <a:lvl1pPr marL="0" indent="0">
              <a:buFont typeface="Wingdings" pitchFamily="2" charset="2"/>
              <a:buNone/>
              <a:defRPr b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10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910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88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82563"/>
            <a:ext cx="2054225" cy="5780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6250" y="182563"/>
            <a:ext cx="6013450" cy="5780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75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77CCE-CB0C-49C5-90B9-5F7E35D15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716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1F8AE-5090-42DE-AA39-B77E55D07C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54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67188-ED5F-459C-97BD-0A43A5A51D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52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900" y="2198688"/>
            <a:ext cx="1481138" cy="4043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3438" y="2198688"/>
            <a:ext cx="1481137" cy="4043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4DD8-5F70-4EB4-844A-FABE94CC82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7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47EC2-A283-4EDB-8785-F5DDEF7686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440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680D1-BE8C-40B3-A9FC-032B657161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97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6C9DB-2AA4-40F0-8A38-2C4353C3E7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4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tit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6438" y="1149350"/>
            <a:ext cx="7823200" cy="8985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6438" y="2706688"/>
            <a:ext cx="4999037" cy="1042987"/>
          </a:xfrm>
        </p:spPr>
        <p:txBody>
          <a:bodyPr/>
          <a:lstStyle>
            <a:lvl1pPr marL="0" indent="0">
              <a:buFont typeface="Wingdings" pitchFamily="2" charset="2"/>
              <a:buNone/>
              <a:defRPr b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35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66EED-6B61-4980-80BE-7F3D397C29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937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13784-9999-423E-8467-D572A76B1F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45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383B-CE49-4904-B4E1-B90EBBC352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17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06700" y="363538"/>
            <a:ext cx="777875" cy="5878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9900" y="363538"/>
            <a:ext cx="2184400" cy="5878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5D440-A274-40FE-AC0E-BDA11F0F3F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852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2C0C4-B762-4E2D-841F-3E4D3A790C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975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7B0FF-CFB1-49FA-8089-E647FD7FED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24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38A22-3A9E-46AC-92DF-C39C5535A5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91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4489450"/>
            <a:ext cx="4048125" cy="117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863" y="4489450"/>
            <a:ext cx="4048125" cy="117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E662C-86C9-4CFB-ABAF-98A34C2487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73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0B3B1-84E0-4C83-96B8-499D3EBC38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97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78A11-13E7-4349-AFB2-4CC7EC253E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9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36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F2C1C-F669-403D-8AB1-61D6E1B65E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77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23151-5D7E-4CFC-AE9E-2F9B3C9835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52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2D0C6-7F91-4AFB-BEC5-4853D438A7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66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0CF1A-52D6-4FEC-A9DE-B928B37954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6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70100" cy="54943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4338" y="171450"/>
            <a:ext cx="6062662" cy="5494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86EC7-2EA4-4ACF-91A2-581E45C2BE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0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93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488" y="1173163"/>
            <a:ext cx="381635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4238" y="1173163"/>
            <a:ext cx="3817937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4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5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71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92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tex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0" y="182563"/>
            <a:ext cx="82200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5488" y="1173163"/>
            <a:ext cx="7786687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Text Box 21"/>
          <p:cNvSpPr txBox="1">
            <a:spLocks noChangeArrowheads="1"/>
          </p:cNvSpPr>
          <p:nvPr/>
        </p:nvSpPr>
        <p:spPr bwMode="auto">
          <a:xfrm>
            <a:off x="7540456" y="6470127"/>
            <a:ext cx="1184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EDA5BAB4-9242-44FA-A450-6C923E539F52}" type="slidenum">
              <a:rPr lang="en-US" sz="1400" b="1" smtClean="0"/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sz="1400" b="1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173038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Char char="•"/>
        <a:defRPr sz="2200">
          <a:solidFill>
            <a:schemeClr val="tx1"/>
          </a:solidFill>
          <a:latin typeface="+mn-lt"/>
        </a:defRPr>
      </a:lvl2pPr>
      <a:lvl3pPr marL="739775" indent="-163513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Char char="•"/>
        <a:defRPr sz="2000">
          <a:solidFill>
            <a:schemeClr val="tx1"/>
          </a:solidFill>
          <a:latin typeface="+mn-lt"/>
        </a:defRPr>
      </a:lvl3pPr>
      <a:lvl4pPr marL="1027113" indent="-173038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Char char="•"/>
        <a:defRPr sz="2000">
          <a:solidFill>
            <a:schemeClr val="tx1"/>
          </a:solidFill>
          <a:latin typeface="+mn-lt"/>
        </a:defRPr>
      </a:lvl4pPr>
      <a:lvl5pPr marL="1314450" indent="-173038" algn="l" rtl="0" eaLnBrk="0" fontAlgn="base" hangingPunct="0">
        <a:spcBef>
          <a:spcPct val="40000"/>
        </a:spcBef>
        <a:spcAft>
          <a:spcPct val="0"/>
        </a:spcAft>
        <a:buClr>
          <a:srgbClr val="81B182"/>
        </a:buClr>
        <a:buChar char="•"/>
        <a:defRPr sz="2000">
          <a:solidFill>
            <a:schemeClr val="tx1"/>
          </a:solidFill>
          <a:latin typeface="+mn-lt"/>
        </a:defRPr>
      </a:lvl5pPr>
      <a:lvl6pPr marL="1771650" indent="-173038" algn="l" rtl="0" fontAlgn="base">
        <a:spcBef>
          <a:spcPct val="40000"/>
        </a:spcBef>
        <a:spcAft>
          <a:spcPct val="0"/>
        </a:spcAft>
        <a:buClr>
          <a:srgbClr val="81B182"/>
        </a:buClr>
        <a:buChar char="•"/>
        <a:defRPr sz="2000">
          <a:solidFill>
            <a:schemeClr val="tx1"/>
          </a:solidFill>
          <a:latin typeface="+mn-lt"/>
        </a:defRPr>
      </a:lvl6pPr>
      <a:lvl7pPr marL="2228850" indent="-173038" algn="l" rtl="0" fontAlgn="base">
        <a:spcBef>
          <a:spcPct val="40000"/>
        </a:spcBef>
        <a:spcAft>
          <a:spcPct val="0"/>
        </a:spcAft>
        <a:buClr>
          <a:srgbClr val="81B182"/>
        </a:buClr>
        <a:buChar char="•"/>
        <a:defRPr sz="2000">
          <a:solidFill>
            <a:schemeClr val="tx1"/>
          </a:solidFill>
          <a:latin typeface="+mn-lt"/>
        </a:defRPr>
      </a:lvl7pPr>
      <a:lvl8pPr marL="2686050" indent="-173038" algn="l" rtl="0" fontAlgn="base">
        <a:spcBef>
          <a:spcPct val="40000"/>
        </a:spcBef>
        <a:spcAft>
          <a:spcPct val="0"/>
        </a:spcAft>
        <a:buClr>
          <a:srgbClr val="81B182"/>
        </a:buClr>
        <a:buChar char="•"/>
        <a:defRPr sz="2000">
          <a:solidFill>
            <a:schemeClr val="tx1"/>
          </a:solidFill>
          <a:latin typeface="+mn-lt"/>
        </a:defRPr>
      </a:lvl8pPr>
      <a:lvl9pPr marL="3143250" indent="-173038" algn="l" rtl="0" fontAlgn="base">
        <a:spcBef>
          <a:spcPct val="40000"/>
        </a:spcBef>
        <a:spcAft>
          <a:spcPct val="0"/>
        </a:spcAft>
        <a:buClr>
          <a:srgbClr val="81B18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1" descr="alternativ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363538"/>
            <a:ext cx="31019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2198688"/>
            <a:ext cx="3114675" cy="404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7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088" y="6594475"/>
            <a:ext cx="3048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F21B486-5C2B-490C-AB59-D6287FD932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4" name="Picture 22" descr="Tt_Horiz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6288088"/>
            <a:ext cx="15367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173038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>
          <a:solidFill>
            <a:schemeClr val="tx1"/>
          </a:solidFill>
          <a:latin typeface="+mn-lt"/>
        </a:defRPr>
      </a:lvl2pPr>
      <a:lvl3pPr marL="739775" indent="-163513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>
          <a:solidFill>
            <a:schemeClr val="tx1"/>
          </a:solidFill>
          <a:latin typeface="+mn-lt"/>
        </a:defRPr>
      </a:lvl3pPr>
      <a:lvl4pPr marL="1027113" indent="-173038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>
          <a:solidFill>
            <a:schemeClr val="tx1"/>
          </a:solidFill>
          <a:latin typeface="+mn-lt"/>
        </a:defRPr>
      </a:lvl4pPr>
      <a:lvl5pPr marL="1314450" indent="-173038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Char char="•"/>
        <a:defRPr>
          <a:solidFill>
            <a:schemeClr val="tx1"/>
          </a:solidFill>
          <a:latin typeface="+mn-lt"/>
        </a:defRPr>
      </a:lvl5pPr>
      <a:lvl6pPr marL="17716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>
          <a:solidFill>
            <a:schemeClr val="tx1"/>
          </a:solidFill>
          <a:latin typeface="+mn-lt"/>
        </a:defRPr>
      </a:lvl6pPr>
      <a:lvl7pPr marL="22288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>
          <a:solidFill>
            <a:schemeClr val="tx1"/>
          </a:solidFill>
          <a:latin typeface="+mn-lt"/>
        </a:defRPr>
      </a:lvl7pPr>
      <a:lvl8pPr marL="26860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>
          <a:solidFill>
            <a:schemeClr val="tx1"/>
          </a:solidFill>
          <a:latin typeface="+mn-lt"/>
        </a:defRPr>
      </a:lvl8pPr>
      <a:lvl9pPr marL="3143250" indent="-173038" algn="l" rtl="0" fontAlgn="base">
        <a:spcBef>
          <a:spcPct val="30000"/>
        </a:spcBef>
        <a:spcAft>
          <a:spcPct val="0"/>
        </a:spcAft>
        <a:buClr>
          <a:srgbClr val="81B182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subtit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171450"/>
            <a:ext cx="8220075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4489450"/>
            <a:ext cx="824865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47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088" y="6594475"/>
            <a:ext cx="3048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0F1A6-EA4A-4F75-9797-1939720F60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8" name="Picture 18" descr="Tt_Horiz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6288088"/>
            <a:ext cx="15367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30000"/>
        </a:spcBef>
        <a:spcAft>
          <a:spcPct val="0"/>
        </a:spcAft>
        <a:buClr>
          <a:srgbClr val="81B182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173038" algn="l" rtl="0" eaLnBrk="0" fontAlgn="base" hangingPunct="0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2pPr>
      <a:lvl3pPr marL="739775" indent="-163513" algn="l" rtl="0" eaLnBrk="0" fontAlgn="base" hangingPunct="0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3pPr>
      <a:lvl4pPr marL="1027113" indent="-173038" algn="l" rtl="0" eaLnBrk="0" fontAlgn="base" hangingPunct="0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4pPr>
      <a:lvl5pPr marL="1314450" indent="-173038" algn="l" rtl="0" eaLnBrk="0" fontAlgn="base" hangingPunct="0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5pPr>
      <a:lvl6pPr marL="1771650" indent="-173038" algn="l" rtl="0" fontAlgn="base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6pPr>
      <a:lvl7pPr marL="2228850" indent="-173038" algn="l" rtl="0" fontAlgn="base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7pPr>
      <a:lvl8pPr marL="2686050" indent="-173038" algn="l" rtl="0" fontAlgn="base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8pPr>
      <a:lvl9pPr marL="3143250" indent="-173038" algn="l" rtl="0" fontAlgn="base">
        <a:spcBef>
          <a:spcPct val="20000"/>
        </a:spcBef>
        <a:spcAft>
          <a:spcPct val="0"/>
        </a:spcAft>
        <a:buClr>
          <a:srgbClr val="81B182"/>
        </a:buClr>
        <a:defRPr sz="2400">
          <a:solidFill>
            <a:srgbClr val="DED07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3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Gila River Navigability</a:t>
            </a:r>
          </a:p>
        </p:txBody>
      </p:sp>
      <p:sp>
        <p:nvSpPr>
          <p:cNvPr id="5123" name="Rectangle 44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Presentation to ANSAC</a:t>
            </a:r>
          </a:p>
          <a:p>
            <a:pPr eaLnBrk="1" hangingPunct="1"/>
            <a:r>
              <a:rPr lang="en-US" dirty="0" smtClean="0"/>
              <a:t>Bob Mussetter, Ph.D., P.E.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Channel Pattern IS Relevant to Navigability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Braided channels:</a:t>
            </a:r>
          </a:p>
          <a:p>
            <a:pPr lvl="1"/>
            <a:r>
              <a:rPr lang="en-US" dirty="0"/>
              <a:t>Wide, shallow cross section</a:t>
            </a:r>
          </a:p>
          <a:p>
            <a:pPr lvl="1"/>
            <a:r>
              <a:rPr lang="en-US" dirty="0"/>
              <a:t>Multiple, unstable (i.e., shifting) </a:t>
            </a:r>
            <a:r>
              <a:rPr lang="en-US" dirty="0" smtClean="0"/>
              <a:t>channels</a:t>
            </a:r>
          </a:p>
          <a:p>
            <a:pPr lvl="1"/>
            <a:r>
              <a:rPr lang="en-US" dirty="0" smtClean="0"/>
              <a:t>NOT conducive to boating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5"/>
          <a:stretch/>
        </p:blipFill>
        <p:spPr bwMode="auto">
          <a:xfrm>
            <a:off x="652178" y="3237722"/>
            <a:ext cx="7773365" cy="28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51518" y="3307903"/>
            <a:ext cx="5617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Typical Braided Reach </a:t>
            </a:r>
            <a:r>
              <a:rPr lang="en-US" b="1" dirty="0" smtClean="0"/>
              <a:t>of Gila River </a:t>
            </a:r>
          </a:p>
          <a:p>
            <a:pPr algn="ctr"/>
            <a:r>
              <a:rPr lang="en-US" b="1" dirty="0" smtClean="0"/>
              <a:t>~3.5 </a:t>
            </a:r>
            <a:r>
              <a:rPr lang="en-US" b="1" dirty="0"/>
              <a:t>mi Below Gillespie Dam</a:t>
            </a:r>
          </a:p>
        </p:txBody>
      </p:sp>
    </p:spTree>
    <p:extLst>
      <p:ext uri="{BB962C8B-B14F-4D97-AF65-F5344CB8AC3E}">
        <p14:creationId xmlns:p14="http://schemas.microsoft.com/office/powerpoint/2010/main" val="26387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Channel Pattern IS Relevant to Navigability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4998" y="1104772"/>
            <a:ext cx="5439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1B182"/>
              </a:buClr>
              <a:buFont typeface="Wingdings" panose="05000000000000000000" pitchFamily="2" charset="2"/>
              <a:buChar char=""/>
            </a:pPr>
            <a:r>
              <a:rPr lang="en-US" sz="2400" u="sng" dirty="0" smtClean="0"/>
              <a:t>United States v Utah (283 U.S. 85)</a:t>
            </a:r>
            <a:endParaRPr lang="en-US" sz="2400" u="sng" dirty="0"/>
          </a:p>
        </p:txBody>
      </p:sp>
      <p:sp>
        <p:nvSpPr>
          <p:cNvPr id="5" name="Rectangle 4"/>
          <p:cNvSpPr/>
          <p:nvPr/>
        </p:nvSpPr>
        <p:spPr>
          <a:xfrm>
            <a:off x="1198937" y="1764551"/>
            <a:ext cx="599394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>
                <a:srgbClr val="81B182"/>
              </a:buClr>
            </a:pPr>
            <a:r>
              <a:rPr lang="en-US" sz="2200" dirty="0" smtClean="0"/>
              <a:t>The principal impediment to navigation is (</a:t>
            </a:r>
            <a:r>
              <a:rPr lang="en-US" sz="2200" i="1" dirty="0" smtClean="0"/>
              <a:t>sic</a:t>
            </a:r>
            <a:r>
              <a:rPr lang="en-US" sz="2200" dirty="0" smtClean="0"/>
              <a:t>) </a:t>
            </a:r>
          </a:p>
          <a:p>
            <a:pPr algn="l">
              <a:buClr>
                <a:srgbClr val="81B182"/>
              </a:buClr>
            </a:pPr>
            <a:r>
              <a:rPr lang="en-US" sz="2200" dirty="0" smtClean="0"/>
              <a:t>found is shifting sandbars….</a:t>
            </a:r>
          </a:p>
          <a:p>
            <a:pPr algn="l">
              <a:buClr>
                <a:srgbClr val="81B182"/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0066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Gila River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Mid-1800s:</a:t>
            </a:r>
          </a:p>
          <a:p>
            <a:pPr lvl="1"/>
            <a:r>
              <a:rPr lang="en-US" dirty="0" smtClean="0"/>
              <a:t>Gila River may have been single-thread channel during periods of extended low flow; however…</a:t>
            </a:r>
          </a:p>
          <a:p>
            <a:r>
              <a:rPr lang="en-US" u="sng" dirty="0" smtClean="0"/>
              <a:t>Strongly flood driven</a:t>
            </a:r>
            <a:r>
              <a:rPr lang="en-US" dirty="0" smtClean="0"/>
              <a:t>:</a:t>
            </a:r>
          </a:p>
          <a:p>
            <a:pPr marL="288925" lvl="1" indent="0" algn="just">
              <a:buNone/>
            </a:pPr>
            <a:r>
              <a:rPr lang="en-US" i="1" dirty="0" smtClean="0"/>
              <a:t>Periods of increased flood frequency are more likely to be associated with wide, braided channel conditions on the Gila River (Burkham, 1972; Huckleberry, 1993b)</a:t>
            </a:r>
            <a:r>
              <a:rPr lang="en-US" dirty="0" smtClean="0"/>
              <a:t>. Huckleberry (1996), p 4</a:t>
            </a:r>
          </a:p>
          <a:p>
            <a:pPr marL="288925" lvl="1" indent="0" algn="just">
              <a:buNone/>
            </a:pPr>
            <a:r>
              <a:rPr lang="en-US" i="1" dirty="0" smtClean="0"/>
              <a:t>The channel changed its geometry when the sustained flow of the floods of January, 1993 converted the compound channel above Pima Butte into a single, wide, braided channel.</a:t>
            </a:r>
            <a:r>
              <a:rPr lang="en-US" dirty="0" smtClean="0"/>
              <a:t>    Huckleberry </a:t>
            </a:r>
            <a:r>
              <a:rPr lang="en-US" dirty="0"/>
              <a:t>(1996), p </a:t>
            </a:r>
            <a:r>
              <a:rPr lang="en-US" dirty="0" smtClean="0"/>
              <a:t>8</a:t>
            </a:r>
            <a:endParaRPr lang="en-US" dirty="0"/>
          </a:p>
          <a:p>
            <a:pPr marL="288925" lvl="1" indent="0" algn="just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802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Gila River at Kelvin Flows</a:t>
            </a:r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90" y="1032835"/>
            <a:ext cx="7032318" cy="508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8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49" y="1173163"/>
            <a:ext cx="6619165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5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82562"/>
            <a:ext cx="8220075" cy="687013"/>
          </a:xfrm>
        </p:spPr>
        <p:txBody>
          <a:bodyPr/>
          <a:lstStyle/>
          <a:p>
            <a:pPr algn="ctr"/>
            <a:r>
              <a:rPr lang="en-US" dirty="0" smtClean="0"/>
              <a:t>Annual Flood Peaks:</a:t>
            </a:r>
            <a:br>
              <a:rPr lang="en-US" dirty="0" smtClean="0"/>
            </a:br>
            <a:r>
              <a:rPr lang="en-US" dirty="0" smtClean="0"/>
              <a:t>Snowmelt and Monsoon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03" y="1058123"/>
            <a:ext cx="6940096" cy="503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4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Similar Variability in Annual Volume Pre- and Post-statehood</a:t>
            </a:r>
            <a:endParaRPr lang="en-US" sz="20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794619"/>
            <a:ext cx="7667625" cy="555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41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Annual peak is correlated with annual volume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73633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95015" y="1138518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High-volume years indicates high peak flows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89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Flood-induced Changes in Channel Width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3609" r="3018" b="5103"/>
          <a:stretch/>
        </p:blipFill>
        <p:spPr bwMode="auto">
          <a:xfrm>
            <a:off x="1108042" y="903856"/>
            <a:ext cx="697485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60442" y="1207558"/>
            <a:ext cx="386086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Figure D from Huckleberry, 1996).</a:t>
            </a:r>
          </a:p>
        </p:txBody>
      </p:sp>
      <p:sp>
        <p:nvSpPr>
          <p:cNvPr id="5" name="Rectangle 4"/>
          <p:cNvSpPr/>
          <p:nvPr/>
        </p:nvSpPr>
        <p:spPr>
          <a:xfrm>
            <a:off x="7018001" y="1184222"/>
            <a:ext cx="69762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1869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18001" y="5055632"/>
            <a:ext cx="69762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1928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1993" y="1863619"/>
            <a:ext cx="236475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GLO Plats T4S, R9E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Location of GLO Plat (April 24, 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bob.mussetter\Documents\Projects\T30520ANSAC Document Review\Aerials\Fig6 4-24-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23067" r="8661" b="27667"/>
          <a:stretch/>
        </p:blipFill>
        <p:spPr bwMode="auto">
          <a:xfrm>
            <a:off x="457200" y="3092451"/>
            <a:ext cx="8229600" cy="30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ob.mussetter\Documents\Projects\T30520ANSAC Document Review\Aerials\Huck96_Fig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63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Definition of Navigability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A.R.S. § 37‐1101(5)</a:t>
            </a:r>
          </a:p>
          <a:p>
            <a:pPr marL="0" indent="0" algn="just">
              <a:buNone/>
            </a:pPr>
            <a:r>
              <a:rPr lang="en-US" dirty="0" smtClean="0"/>
              <a:t>“Navigable” or “navigable watercourse” means a watercourse that was in existence on February 14, 1912, and at that time was used or was susceptible to being used, in it ordinary and natural condition, as a highway for commerce, over which trade and travel were or could have been conducted in customary modes of trade and travel on water.</a:t>
            </a:r>
          </a:p>
        </p:txBody>
      </p:sp>
    </p:spTree>
    <p:extLst>
      <p:ext uri="{BB962C8B-B14F-4D97-AF65-F5344CB8AC3E}">
        <p14:creationId xmlns:p14="http://schemas.microsoft.com/office/powerpoint/2010/main" val="39739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Flood-induced Changes in Channel Width</a:t>
            </a:r>
          </a:p>
        </p:txBody>
      </p:sp>
      <p:pic>
        <p:nvPicPr>
          <p:cNvPr id="4" name="Content Placeholder 3" descr="Gila%20Fig%20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84" y="887412"/>
            <a:ext cx="7470493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018001" y="1184222"/>
            <a:ext cx="69762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1867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8002" y="3884057"/>
            <a:ext cx="69762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1915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6296" y="3292369"/>
            <a:ext cx="244169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GLO Plats T1N, R1W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Location of GLO Plat </a:t>
            </a:r>
            <a:r>
              <a:rPr lang="en-US" dirty="0" smtClean="0"/>
              <a:t>(March 7,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bob.mussetter\Documents\Projects\T30520ANSAC Document Review\Aerials\Fig7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0033" r="1845" b="20900"/>
          <a:stretch/>
        </p:blipFill>
        <p:spPr bwMode="auto">
          <a:xfrm>
            <a:off x="457200" y="3383280"/>
            <a:ext cx="8229600" cy="273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ob.mussetter\Documents\Projects\T30520ANSAC Document Review\Aerials\Fig7-8Loc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0" y="876299"/>
            <a:ext cx="4486277" cy="29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569720" y="3204210"/>
            <a:ext cx="916305" cy="306705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28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Flood-induced Changes in Channel Width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ila%20Fig%201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95349"/>
            <a:ext cx="7282325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474452" y="1793822"/>
            <a:ext cx="69762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1883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4453" y="3884057"/>
            <a:ext cx="69762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1907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6296" y="999556"/>
            <a:ext cx="244169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GLO Plats T1N, R2W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Location of GLO Plat </a:t>
            </a:r>
            <a:r>
              <a:rPr lang="en-US" dirty="0" smtClean="0"/>
              <a:t>(March 7,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69720" y="3204210"/>
            <a:ext cx="916305" cy="306705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74" name="Picture 2" descr="C:\Users\bob.mussetter\Documents\Projects\T30520ANSAC Document Review\Aerials\Fig8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15750" r="7150" b="15584"/>
          <a:stretch/>
        </p:blipFill>
        <p:spPr bwMode="auto">
          <a:xfrm>
            <a:off x="457200" y="2847975"/>
            <a:ext cx="8229600" cy="33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ob.mussetter\Documents\Projects\T30520ANSAC Document Review\Aerials\Fig7-8Loc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0" y="876299"/>
            <a:ext cx="4486277" cy="29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805815" y="3203257"/>
            <a:ext cx="763905" cy="306705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Historical Changes in Gila River (</a:t>
            </a:r>
            <a:r>
              <a:rPr lang="en-US" dirty="0"/>
              <a:t>San Simon to </a:t>
            </a:r>
            <a:r>
              <a:rPr lang="en-US" dirty="0" smtClean="0"/>
              <a:t>Pima)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8" y="881777"/>
            <a:ext cx="7592420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8988" y="1796534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Source:  Burkham</a:t>
            </a:r>
            <a:r>
              <a:rPr lang="en-US" b="1" dirty="0"/>
              <a:t> </a:t>
            </a:r>
            <a:r>
              <a:rPr lang="en-US" b="1" dirty="0" smtClean="0"/>
              <a:t>(1972)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06404" y="57425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1870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78604" y="57425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63779" y="57425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30754" y="57425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Channel Width Change, Middle </a:t>
            </a:r>
            <a:r>
              <a:rPr lang="en-US" dirty="0"/>
              <a:t>Gila River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950006"/>
              </p:ext>
            </p:extLst>
          </p:nvPr>
        </p:nvGraphicFramePr>
        <p:xfrm>
          <a:off x="725488" y="1173163"/>
          <a:ext cx="7786687" cy="478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05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of Opinions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Mid-1800s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Portions of Gila River had single-thread channel lined with thick stands of woody riparian vegetation.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may have been possible to float a small boat in some </a:t>
            </a:r>
            <a:r>
              <a:rPr lang="en-US" dirty="0" smtClean="0"/>
              <a:t>reaches under some flow conditions</a:t>
            </a:r>
          </a:p>
          <a:p>
            <a:r>
              <a:rPr lang="en-US" u="sng" dirty="0" smtClean="0"/>
              <a:t>1895 to1916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Large floods scoured vegetation, eroded the banks, widened the channel, </a:t>
            </a:r>
          </a:p>
          <a:p>
            <a:pPr lvl="1"/>
            <a:r>
              <a:rPr lang="en-US" dirty="0" smtClean="0"/>
              <a:t>Gila River developed wide braided planform.</a:t>
            </a:r>
          </a:p>
        </p:txBody>
      </p:sp>
    </p:spTree>
    <p:extLst>
      <p:ext uri="{BB962C8B-B14F-4D97-AF65-F5344CB8AC3E}">
        <p14:creationId xmlns:p14="http://schemas.microsoft.com/office/powerpoint/2010/main" val="291743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of Opinions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488" y="1106488"/>
            <a:ext cx="7786687" cy="4789487"/>
          </a:xfrm>
        </p:spPr>
        <p:txBody>
          <a:bodyPr/>
          <a:lstStyle/>
          <a:p>
            <a:r>
              <a:rPr lang="en-US" dirty="0" smtClean="0"/>
              <a:t>Early-1900s, including date of statehood:</a:t>
            </a:r>
            <a:endParaRPr lang="en-US" dirty="0"/>
          </a:p>
          <a:p>
            <a:pPr lvl="1"/>
            <a:r>
              <a:rPr lang="en-US" dirty="0"/>
              <a:t>Extensive reaches were dry; carried little or no flow except during flooding.</a:t>
            </a:r>
          </a:p>
          <a:p>
            <a:pPr lvl="1"/>
            <a:r>
              <a:rPr lang="en-US" dirty="0"/>
              <a:t>Braided planform and low to non-existent flows would have made commercial navigation impractical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During flood periods, navigation also impractical due to hazardous conditions, debris, uncertain and unstable channels.</a:t>
            </a:r>
          </a:p>
          <a:p>
            <a:r>
              <a:rPr lang="en-US" dirty="0" smtClean="0"/>
              <a:t>Prior to mid-1800s:</a:t>
            </a:r>
          </a:p>
          <a:p>
            <a:pPr lvl="1"/>
            <a:r>
              <a:rPr lang="en-US" dirty="0" smtClean="0"/>
              <a:t>Reconstructed flow records show mid-1800s unusually dry</a:t>
            </a:r>
          </a:p>
          <a:p>
            <a:pPr lvl="1"/>
            <a:r>
              <a:rPr lang="en-US" dirty="0" smtClean="0"/>
              <a:t>Large floods routinely occurred in the ordinary and natural condition of the Gila 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of Opinions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200" b="1" dirty="0" smtClean="0"/>
          </a:p>
          <a:p>
            <a:pPr marL="0" indent="0" algn="ctr">
              <a:buNone/>
            </a:pPr>
            <a:r>
              <a:rPr lang="en-US" sz="3200" b="1" dirty="0" smtClean="0"/>
              <a:t>The Gila River was NOT used nor susceptible </a:t>
            </a:r>
            <a:r>
              <a:rPr lang="en-US" sz="3200" b="1" dirty="0"/>
              <a:t>to being used, in it ordinary and natural condition, as a highway for commerce, </a:t>
            </a:r>
            <a:r>
              <a:rPr lang="en-US" sz="3200" b="1" dirty="0" smtClean="0"/>
              <a:t>using customary </a:t>
            </a:r>
            <a:r>
              <a:rPr lang="en-US" sz="3200" b="1" dirty="0"/>
              <a:t>modes of trade and travel on </a:t>
            </a:r>
            <a:r>
              <a:rPr lang="en-US" sz="3200" b="1" dirty="0" smtClean="0"/>
              <a:t>water at the time of Arizona’s statehood.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0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Definition of Navigability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u="sng" dirty="0"/>
              <a:t>PPL Montana</a:t>
            </a:r>
          </a:p>
          <a:p>
            <a:pPr lvl="1" algn="just"/>
            <a:r>
              <a:rPr lang="en-US" dirty="0" smtClean="0"/>
              <a:t>…ev</a:t>
            </a:r>
            <a:r>
              <a:rPr lang="en-US" i="1" dirty="0" smtClean="0"/>
              <a:t>idence </a:t>
            </a:r>
            <a:r>
              <a:rPr lang="en-US" dirty="0" smtClean="0"/>
              <a:t>[of present-day, primarily recreational use] </a:t>
            </a:r>
            <a:r>
              <a:rPr lang="en-US" i="1" dirty="0" smtClean="0"/>
              <a:t>must </a:t>
            </a:r>
            <a:r>
              <a:rPr lang="en-US" i="1" dirty="0"/>
              <a:t>be confined to that which shows the river could sustain the kinds of commercial use that, as a </a:t>
            </a:r>
            <a:r>
              <a:rPr lang="en-US" i="1" dirty="0" smtClean="0"/>
              <a:t>realistic matter</a:t>
            </a:r>
            <a:r>
              <a:rPr lang="en-US" i="1" dirty="0"/>
              <a:t>, might have occurred at the time of statehood.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Channel Classification Relevant to Gila River Navigability</a:t>
            </a:r>
            <a:endParaRPr lang="en-US" sz="2000" dirty="0"/>
          </a:p>
        </p:txBody>
      </p:sp>
      <p:pic>
        <p:nvPicPr>
          <p:cNvPr id="6" name="Content Placeholder 5" descr="Channel%20classifications%20-%20SAS%20197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73" y="1023606"/>
            <a:ext cx="6662363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008782" y="5576985"/>
            <a:ext cx="2637260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Source:  Schumm (1981)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370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Examples of Channel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bob.mussetter\Documents\Projects\T30520ANSAC Document Review\Misc\GreenColoConf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8518" r="2860" b="12998"/>
          <a:stretch/>
        </p:blipFill>
        <p:spPr bwMode="auto">
          <a:xfrm>
            <a:off x="486861" y="1145718"/>
            <a:ext cx="8132377" cy="459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0255" y="1306284"/>
            <a:ext cx="4019114" cy="646331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Single-thread “Navigable” Channel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U.S. v Utah</a:t>
            </a:r>
          </a:p>
        </p:txBody>
      </p:sp>
    </p:spTree>
    <p:extLst>
      <p:ext uri="{BB962C8B-B14F-4D97-AF65-F5344CB8AC3E}">
        <p14:creationId xmlns:p14="http://schemas.microsoft.com/office/powerpoint/2010/main" val="30500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Examples of Channel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69" y="950168"/>
            <a:ext cx="7315200" cy="486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5968" y="1054358"/>
            <a:ext cx="3993401" cy="369332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Single-thread Meandering Channel</a:t>
            </a:r>
          </a:p>
        </p:txBody>
      </p:sp>
    </p:spTree>
    <p:extLst>
      <p:ext uri="{BB962C8B-B14F-4D97-AF65-F5344CB8AC3E}">
        <p14:creationId xmlns:p14="http://schemas.microsoft.com/office/powerpoint/2010/main" val="31480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Examples of Channel Types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019570" y="1019697"/>
            <a:ext cx="5124968" cy="3285939"/>
            <a:chOff x="1000838" y="940936"/>
            <a:chExt cx="7315200" cy="4690235"/>
          </a:xfrm>
        </p:grpSpPr>
        <p:pic>
          <p:nvPicPr>
            <p:cNvPr id="1027" name="Picture 3" descr="C:\Users\bob.mussetter\Documents\Projects\T30520ANSAC Document Review\Misc\Platte AP15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838" y="940936"/>
              <a:ext cx="7315200" cy="4690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3862873" y="2015412"/>
              <a:ext cx="1343609" cy="2341984"/>
              <a:chOff x="3862873" y="2015412"/>
              <a:chExt cx="1343609" cy="2341984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>
                <a:off x="3862873" y="2108718"/>
                <a:ext cx="1138335" cy="2248678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Arrow Connector 7"/>
              <p:cNvCxnSpPr/>
              <p:nvPr/>
            </p:nvCxnSpPr>
            <p:spPr bwMode="auto">
              <a:xfrm flipV="1">
                <a:off x="3862873" y="2015412"/>
                <a:ext cx="205274" cy="93306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flipV="1">
                <a:off x="5001208" y="4263675"/>
                <a:ext cx="205274" cy="93306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6" name="TextBox 15"/>
          <p:cNvSpPr txBox="1"/>
          <p:nvPr/>
        </p:nvSpPr>
        <p:spPr>
          <a:xfrm>
            <a:off x="4143512" y="4314967"/>
            <a:ext cx="33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Exaggeration:  40V:1H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4" b="37149"/>
          <a:stretch/>
        </p:blipFill>
        <p:spPr bwMode="auto">
          <a:xfrm>
            <a:off x="368241" y="4226767"/>
            <a:ext cx="8659813" cy="21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50838" y="1138333"/>
            <a:ext cx="3198311" cy="369332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Braided Sand-bed Channel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Examples of Channel Types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3512" y="4314967"/>
            <a:ext cx="33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Exaggeration:  40V:1H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1" y="1138333"/>
            <a:ext cx="7315200" cy="486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138474" y="1138333"/>
            <a:ext cx="3352200" cy="369332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Braided Cobble-bed Channel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Examples of Channel Types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9"/>
          <a:stretch/>
        </p:blipFill>
        <p:spPr bwMode="auto">
          <a:xfrm>
            <a:off x="867745" y="1086039"/>
            <a:ext cx="7841961" cy="479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138474" y="1138333"/>
            <a:ext cx="3352200" cy="369332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Braided Cobble-bed Channel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">
  <a:themeElements>
    <a:clrScheme name="worl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or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or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8594</TotalTime>
  <Words>635</Words>
  <Application>Microsoft Office PowerPoint</Application>
  <PresentationFormat>On-screen Show (4:3)</PresentationFormat>
  <Paragraphs>91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world</vt:lpstr>
      <vt:lpstr>Custom Design</vt:lpstr>
      <vt:lpstr>1_Custom Design</vt:lpstr>
      <vt:lpstr>Gila River Navigability</vt:lpstr>
      <vt:lpstr>Definition of Navigability</vt:lpstr>
      <vt:lpstr>Definition of Navigability</vt:lpstr>
      <vt:lpstr>Channel Classification Relevant to Gila River Navigability</vt:lpstr>
      <vt:lpstr>Examples of Channel Types</vt:lpstr>
      <vt:lpstr>Examples of Channel Types</vt:lpstr>
      <vt:lpstr>Examples of Channel Types</vt:lpstr>
      <vt:lpstr>Examples of Channel Types</vt:lpstr>
      <vt:lpstr>Examples of Channel Types</vt:lpstr>
      <vt:lpstr>Channel Pattern IS Relevant to Navigability</vt:lpstr>
      <vt:lpstr>Channel Pattern IS Relevant to Navigability</vt:lpstr>
      <vt:lpstr>Gila River Dynamics</vt:lpstr>
      <vt:lpstr>Gila River at Kelvin Flows</vt:lpstr>
      <vt:lpstr>PowerPoint Presentation</vt:lpstr>
      <vt:lpstr>Annual Flood Peaks: Snowmelt and Monsoon</vt:lpstr>
      <vt:lpstr>Similar Variability in Annual Volume Pre- and Post-statehood</vt:lpstr>
      <vt:lpstr>Annual peak is correlated with annual volume</vt:lpstr>
      <vt:lpstr>Flood-induced Changes in Channel Width</vt:lpstr>
      <vt:lpstr>Location of GLO Plat (April 24, 2013)</vt:lpstr>
      <vt:lpstr>Flood-induced Changes in Channel Width</vt:lpstr>
      <vt:lpstr>Location of GLO Plat (March 7, 2014)</vt:lpstr>
      <vt:lpstr>Flood-induced Changes in Channel Width</vt:lpstr>
      <vt:lpstr>Location of GLO Plat (March 7, 2014)</vt:lpstr>
      <vt:lpstr>Historical Changes in Gila River (San Simon to Pima)</vt:lpstr>
      <vt:lpstr>Channel Width Change, Middle Gila River </vt:lpstr>
      <vt:lpstr>Summary of Opinions</vt:lpstr>
      <vt:lpstr>Summary of Opinions</vt:lpstr>
      <vt:lpstr>Summary of Opinions</vt:lpstr>
    </vt:vector>
  </TitlesOfParts>
  <Company>Tt 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Cundiff, Susan</dc:creator>
  <cp:lastModifiedBy> </cp:lastModifiedBy>
  <cp:revision>302</cp:revision>
  <cp:lastPrinted>2013-09-17T22:51:45Z</cp:lastPrinted>
  <dcterms:created xsi:type="dcterms:W3CDTF">2006-03-02T22:07:07Z</dcterms:created>
  <dcterms:modified xsi:type="dcterms:W3CDTF">2014-08-12T17:38:03Z</dcterms:modified>
</cp:coreProperties>
</file>